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ppt/notesSlides/notesSlide11.xml" ContentType="application/vnd.openxmlformats-officedocument.presentationml.notesSlide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notesSlides/notesSlide14.xml" ContentType="application/vnd.openxmlformats-officedocument.presentationml.notesSlide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9" r:id="rId2"/>
  </p:sldMasterIdLst>
  <p:notesMasterIdLst>
    <p:notesMasterId r:id="rId22"/>
  </p:notesMasterIdLst>
  <p:sldIdLst>
    <p:sldId id="3343" r:id="rId3"/>
    <p:sldId id="3346" r:id="rId4"/>
    <p:sldId id="2147308978" r:id="rId5"/>
    <p:sldId id="3349" r:id="rId6"/>
    <p:sldId id="3351" r:id="rId7"/>
    <p:sldId id="3352" r:id="rId8"/>
    <p:sldId id="3353" r:id="rId9"/>
    <p:sldId id="3348" r:id="rId10"/>
    <p:sldId id="3347" r:id="rId11"/>
    <p:sldId id="2147308971" r:id="rId12"/>
    <p:sldId id="2147308975" r:id="rId13"/>
    <p:sldId id="2147308976" r:id="rId14"/>
    <p:sldId id="3344" r:id="rId15"/>
    <p:sldId id="2147308968" r:id="rId16"/>
    <p:sldId id="2147308969" r:id="rId17"/>
    <p:sldId id="2147308977" r:id="rId18"/>
    <p:sldId id="2147308973" r:id="rId19"/>
    <p:sldId id="2147308972" r:id="rId20"/>
    <p:sldId id="21473089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432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12"/>
    <p:restoredTop sz="94786"/>
  </p:normalViewPr>
  <p:slideViewPr>
    <p:cSldViewPr snapToGrid="0">
      <p:cViewPr varScale="1">
        <p:scale>
          <a:sx n="107" d="100"/>
          <a:sy n="107" d="100"/>
        </p:scale>
        <p:origin x="1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9B039-4B8E-4EF0-876B-DDFFA53D6CD6}" type="datetimeFigureOut">
              <a:rPr lang="en-US" smtClean="0"/>
              <a:t>10/5/22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F33DF-647A-466E-8794-CA5103F24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00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2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47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219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262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340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486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925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699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754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7591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419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043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458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843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240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1463040" y="4717354"/>
            <a:ext cx="10130936" cy="6752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733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63040" y="3958717"/>
            <a:ext cx="10130936" cy="6752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733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subtitle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63040" y="2770137"/>
            <a:ext cx="10130936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pic>
        <p:nvPicPr>
          <p:cNvPr id="7" name="Picture 6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7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Art Placeholder 8"/>
          <p:cNvSpPr>
            <a:spLocks noGrp="1" noChangeAspect="1"/>
          </p:cNvSpPr>
          <p:nvPr>
            <p:ph type="dgm" sz="quarter" idx="12"/>
          </p:nvPr>
        </p:nvSpPr>
        <p:spPr>
          <a:xfrm>
            <a:off x="5608320" y="1463040"/>
            <a:ext cx="597408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/>
            </a:lvl1pPr>
          </a:lstStyle>
          <a:p>
            <a:r>
              <a:rPr lang="en-US" noProof="0"/>
              <a:t>Click icon to add SmartArt graphic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09600" y="1463040"/>
            <a:ext cx="4876800" cy="4572000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</p:txBody>
      </p:sp>
    </p:spTree>
    <p:extLst>
      <p:ext uri="{BB962C8B-B14F-4D97-AF65-F5344CB8AC3E}">
        <p14:creationId xmlns:p14="http://schemas.microsoft.com/office/powerpoint/2010/main" val="4258178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 Placeholder 3"/>
          <p:cNvSpPr>
            <a:spLocks noGrp="1" noChangeAspect="1"/>
          </p:cNvSpPr>
          <p:nvPr>
            <p:ph type="dgm" sz="quarter" idx="13"/>
          </p:nvPr>
        </p:nvSpPr>
        <p:spPr>
          <a:xfrm>
            <a:off x="605373" y="1463040"/>
            <a:ext cx="10977033" cy="4572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Click icon to add SmartArt graphic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691606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4"/>
          <p:cNvSpPr>
            <a:spLocks noGrp="1" noChangeAspect="1"/>
          </p:cNvSpPr>
          <p:nvPr>
            <p:ph type="chart" sz="quarter" idx="14"/>
          </p:nvPr>
        </p:nvSpPr>
        <p:spPr>
          <a:xfrm>
            <a:off x="605367" y="1463040"/>
            <a:ext cx="10972800" cy="4572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66557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2 Headers +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6"/>
          <p:cNvSpPr>
            <a:spLocks noGrp="1"/>
          </p:cNvSpPr>
          <p:nvPr>
            <p:ph type="chart" sz="quarter" idx="10"/>
          </p:nvPr>
        </p:nvSpPr>
        <p:spPr>
          <a:xfrm>
            <a:off x="6096000" y="2036064"/>
            <a:ext cx="5486400" cy="411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/>
            </a:lvl1pPr>
          </a:lstStyle>
          <a:p>
            <a:r>
              <a:rPr lang="en-US" noProof="0"/>
              <a:t>Click icon to add chart</a:t>
            </a:r>
          </a:p>
        </p:txBody>
      </p:sp>
      <p:sp>
        <p:nvSpPr>
          <p:cNvPr id="8" name="Chart Placeholder 6"/>
          <p:cNvSpPr>
            <a:spLocks noGrp="1" noChangeAspect="1"/>
          </p:cNvSpPr>
          <p:nvPr>
            <p:ph type="chart" sz="quarter" idx="11"/>
          </p:nvPr>
        </p:nvSpPr>
        <p:spPr>
          <a:xfrm>
            <a:off x="609600" y="2036064"/>
            <a:ext cx="5486400" cy="411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/>
            </a:lvl1pPr>
          </a:lstStyle>
          <a:p>
            <a:r>
              <a:rPr lang="en-US" noProof="0"/>
              <a:t>Click icon to add chart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0" y="1389888"/>
            <a:ext cx="54864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389888"/>
            <a:ext cx="54864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604007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071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97541" y="2231571"/>
            <a:ext cx="9780059" cy="1183904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rgbClr val="2573BA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End Slide</a:t>
            </a:r>
          </a:p>
        </p:txBody>
      </p:sp>
      <p:pic>
        <p:nvPicPr>
          <p:cNvPr id="7" name="Picture 6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  <p:pic>
        <p:nvPicPr>
          <p:cNvPr id="4" name="Picture 3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82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3DCDDB0-F1A2-4E19-9777-2B52D7F561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29" imgH="627" progId="TCLayout.ActiveDocument.1">
                  <p:embed/>
                </p:oleObj>
              </mc:Choice>
              <mc:Fallback>
                <p:oleObj name="think-cell Slide" r:id="rId3" imgW="629" imgH="627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3DCDDB0-F1A2-4E19-9777-2B52D7F561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26DD-6D21-4DEB-A03A-1FAC2BEBD4BE}" type="datetimeFigureOut">
              <a:rPr lang="en-US" smtClean="0"/>
              <a:t>10/5/22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683F7-1838-44C1-A3C7-3B4474FEF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433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99887"/>
            <a:ext cx="10363200" cy="893215"/>
          </a:xfrm>
        </p:spPr>
        <p:txBody>
          <a:bodyPr anchor="b">
            <a:normAutofit/>
          </a:bodyPr>
          <a:lstStyle>
            <a:lvl1pPr algn="l">
              <a:defRPr sz="3600" b="1" cap="none" baseline="0">
                <a:solidFill>
                  <a:srgbClr val="2573B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77601"/>
            <a:ext cx="10363200" cy="464735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rgbClr val="57819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7354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1463040" y="4717354"/>
            <a:ext cx="10130936" cy="6752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733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63040" y="3958717"/>
            <a:ext cx="10130936" cy="6752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733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subtitle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63040" y="2770137"/>
            <a:ext cx="10130936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pic>
        <p:nvPicPr>
          <p:cNvPr id="7" name="Picture 6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04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0" y="1463041"/>
            <a:ext cx="10972800" cy="461265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Bullet level 1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</p:spTree>
    <p:extLst>
      <p:ext uri="{BB962C8B-B14F-4D97-AF65-F5344CB8AC3E}">
        <p14:creationId xmlns:p14="http://schemas.microsoft.com/office/powerpoint/2010/main" val="3574054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0" y="1463041"/>
            <a:ext cx="10972800" cy="461265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Bullet level 1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</p:spTree>
    <p:extLst>
      <p:ext uri="{BB962C8B-B14F-4D97-AF65-F5344CB8AC3E}">
        <p14:creationId xmlns:p14="http://schemas.microsoft.com/office/powerpoint/2010/main" val="576628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/>
          <p:cNvSpPr>
            <a:spLocks noGrp="1"/>
          </p:cNvSpPr>
          <p:nvPr>
            <p:ph type="tbl" sz="quarter" idx="15"/>
          </p:nvPr>
        </p:nvSpPr>
        <p:spPr>
          <a:xfrm>
            <a:off x="609600" y="1463040"/>
            <a:ext cx="1097280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icon to add 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5479"/>
            <a:ext cx="10972800" cy="1143000"/>
          </a:xfrm>
        </p:spPr>
        <p:txBody>
          <a:bodyPr anchor="t"/>
          <a:lstStyle/>
          <a:p>
            <a:r>
              <a:rPr lang="en-US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89196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9600" y="3449589"/>
            <a:ext cx="10972800" cy="6752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733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subtitle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00243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822061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0" y="1463041"/>
            <a:ext cx="5388864" cy="461265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6193536" y="1463041"/>
            <a:ext cx="5388864" cy="461265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Keep text size consistent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</p:spTree>
    <p:extLst>
      <p:ext uri="{BB962C8B-B14F-4D97-AF65-F5344CB8AC3E}">
        <p14:creationId xmlns:p14="http://schemas.microsoft.com/office/powerpoint/2010/main" val="4885097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2 Headers + 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93538" y="1389443"/>
            <a:ext cx="5389033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 baseline="0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389443"/>
            <a:ext cx="5389033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 baseline="0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0" y="2029968"/>
            <a:ext cx="5388864" cy="4389120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6193536" y="2029968"/>
            <a:ext cx="5388864" cy="4389120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Keep text size consistent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</p:spTree>
    <p:extLst>
      <p:ext uri="{BB962C8B-B14F-4D97-AF65-F5344CB8AC3E}">
        <p14:creationId xmlns:p14="http://schemas.microsoft.com/office/powerpoint/2010/main" val="220957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3 Headers +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7924800" y="1389889"/>
            <a:ext cx="36576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267200" y="1389889"/>
            <a:ext cx="36576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89443"/>
            <a:ext cx="36576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0" y="2029969"/>
            <a:ext cx="3657600" cy="432714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3733"/>
            </a:lvl1pPr>
            <a:lvl2pPr marL="914377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200"/>
            </a:lvl2pPr>
            <a:lvl3pPr marL="1219170" indent="-609585">
              <a:lnSpc>
                <a:spcPct val="110000"/>
              </a:lnSpc>
              <a:buFont typeface="Wingdings" panose="05000000000000000000" pitchFamily="2" charset="2"/>
              <a:buChar char="§"/>
              <a:defRPr sz="2667"/>
            </a:lvl3pPr>
            <a:lvl4pPr marL="1523962" indent="-609585">
              <a:lnSpc>
                <a:spcPct val="110000"/>
              </a:lnSpc>
              <a:buFont typeface="Arial" panose="020B0604020202020204" pitchFamily="34" charset="0"/>
              <a:buChar char="-"/>
              <a:defRPr sz="2667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26" hasCustomPrompt="1"/>
          </p:nvPr>
        </p:nvSpPr>
        <p:spPr>
          <a:xfrm>
            <a:off x="4267200" y="2029206"/>
            <a:ext cx="3657600" cy="432714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3733" baseline="0"/>
            </a:lvl1pPr>
            <a:lvl2pPr marL="914377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200"/>
            </a:lvl2pPr>
            <a:lvl3pPr marL="1219170" indent="-609585">
              <a:lnSpc>
                <a:spcPct val="110000"/>
              </a:lnSpc>
              <a:buFont typeface="Wingdings" panose="05000000000000000000" pitchFamily="2" charset="2"/>
              <a:buChar char="§"/>
              <a:defRPr sz="2667"/>
            </a:lvl3pPr>
            <a:lvl4pPr marL="1523962" indent="-609585">
              <a:lnSpc>
                <a:spcPct val="110000"/>
              </a:lnSpc>
              <a:buFont typeface="Arial" panose="020B0604020202020204" pitchFamily="34" charset="0"/>
              <a:buChar char="-"/>
              <a:defRPr sz="2667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Text here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7" hasCustomPrompt="1"/>
          </p:nvPr>
        </p:nvSpPr>
        <p:spPr>
          <a:xfrm>
            <a:off x="7929880" y="2029969"/>
            <a:ext cx="3657600" cy="432714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3733"/>
            </a:lvl1pPr>
            <a:lvl2pPr marL="914377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200"/>
            </a:lvl2pPr>
            <a:lvl3pPr marL="1219170" indent="-609585">
              <a:lnSpc>
                <a:spcPct val="110000"/>
              </a:lnSpc>
              <a:buFont typeface="Wingdings" panose="05000000000000000000" pitchFamily="2" charset="2"/>
              <a:buChar char="§"/>
              <a:defRPr sz="2667"/>
            </a:lvl3pPr>
            <a:lvl4pPr marL="1523962" indent="-609585">
              <a:lnSpc>
                <a:spcPct val="110000"/>
              </a:lnSpc>
              <a:buFont typeface="Arial" panose="020B0604020202020204" pitchFamily="34" charset="0"/>
              <a:buChar char="-"/>
              <a:defRPr sz="2667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Text here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</p:spTree>
    <p:extLst>
      <p:ext uri="{BB962C8B-B14F-4D97-AF65-F5344CB8AC3E}">
        <p14:creationId xmlns:p14="http://schemas.microsoft.com/office/powerpoint/2010/main" val="744102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Header +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martArt Placeholder 6"/>
          <p:cNvSpPr>
            <a:spLocks noGrp="1" noChangeAspect="1"/>
          </p:cNvSpPr>
          <p:nvPr>
            <p:ph type="dgm" sz="quarter" idx="14"/>
          </p:nvPr>
        </p:nvSpPr>
        <p:spPr>
          <a:xfrm>
            <a:off x="5608320" y="2036064"/>
            <a:ext cx="5974080" cy="411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/>
            </a:lvl1pPr>
          </a:lstStyle>
          <a:p>
            <a:r>
              <a:rPr lang="en-US" noProof="0"/>
              <a:t>Click icon to add SmartArt graphic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3060" y="1389888"/>
            <a:ext cx="48768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 baseline="0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2" y="2036064"/>
            <a:ext cx="4880260" cy="4114800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4</a:t>
            </a:r>
          </a:p>
        </p:txBody>
      </p:sp>
    </p:spTree>
    <p:extLst>
      <p:ext uri="{BB962C8B-B14F-4D97-AF65-F5344CB8AC3E}">
        <p14:creationId xmlns:p14="http://schemas.microsoft.com/office/powerpoint/2010/main" val="4056953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 noChangeAspect="1"/>
          </p:cNvSpPr>
          <p:nvPr>
            <p:ph type="chart" sz="quarter" idx="10"/>
          </p:nvPr>
        </p:nvSpPr>
        <p:spPr>
          <a:xfrm>
            <a:off x="5608320" y="1463040"/>
            <a:ext cx="597408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/>
            </a:lvl1pPr>
          </a:lstStyle>
          <a:p>
            <a:r>
              <a:rPr lang="en-US" noProof="0"/>
              <a:t>Click icon to add chart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09600" y="1463040"/>
            <a:ext cx="4876800" cy="4572000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</p:txBody>
      </p:sp>
    </p:spTree>
    <p:extLst>
      <p:ext uri="{BB962C8B-B14F-4D97-AF65-F5344CB8AC3E}">
        <p14:creationId xmlns:p14="http://schemas.microsoft.com/office/powerpoint/2010/main" val="2943623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martArt Placeholder 8"/>
          <p:cNvSpPr>
            <a:spLocks noGrp="1" noChangeAspect="1"/>
          </p:cNvSpPr>
          <p:nvPr>
            <p:ph type="dgm" sz="quarter" idx="12"/>
          </p:nvPr>
        </p:nvSpPr>
        <p:spPr>
          <a:xfrm>
            <a:off x="5608320" y="1463040"/>
            <a:ext cx="597408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/>
            </a:lvl1pPr>
          </a:lstStyle>
          <a:p>
            <a:r>
              <a:rPr lang="en-US" noProof="0"/>
              <a:t>Click icon to add SmartArt graphic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09600" y="1463040"/>
            <a:ext cx="4876800" cy="4572000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</p:txBody>
      </p:sp>
    </p:spTree>
    <p:extLst>
      <p:ext uri="{BB962C8B-B14F-4D97-AF65-F5344CB8AC3E}">
        <p14:creationId xmlns:p14="http://schemas.microsoft.com/office/powerpoint/2010/main" val="28830916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artArt Placeholder 3"/>
          <p:cNvSpPr>
            <a:spLocks noGrp="1" noChangeAspect="1"/>
          </p:cNvSpPr>
          <p:nvPr>
            <p:ph type="dgm" sz="quarter" idx="13"/>
          </p:nvPr>
        </p:nvSpPr>
        <p:spPr>
          <a:xfrm>
            <a:off x="605373" y="1463040"/>
            <a:ext cx="10977033" cy="4572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Click icon to add SmartArt graphic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465334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4"/>
          <p:cNvSpPr>
            <a:spLocks noGrp="1" noChangeAspect="1"/>
          </p:cNvSpPr>
          <p:nvPr>
            <p:ph type="chart" sz="quarter" idx="14"/>
          </p:nvPr>
        </p:nvSpPr>
        <p:spPr>
          <a:xfrm>
            <a:off x="605367" y="1463040"/>
            <a:ext cx="10972800" cy="45720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1009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7"/>
          <p:cNvSpPr>
            <a:spLocks noGrp="1"/>
          </p:cNvSpPr>
          <p:nvPr>
            <p:ph type="tbl" sz="quarter" idx="15"/>
          </p:nvPr>
        </p:nvSpPr>
        <p:spPr>
          <a:xfrm>
            <a:off x="609600" y="1463040"/>
            <a:ext cx="1097280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icon to add 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5479"/>
            <a:ext cx="10972800" cy="1143000"/>
          </a:xfrm>
        </p:spPr>
        <p:txBody>
          <a:bodyPr anchor="t"/>
          <a:lstStyle/>
          <a:p>
            <a:r>
              <a:rPr lang="en-US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2733304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2 Headers +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6"/>
          <p:cNvSpPr>
            <a:spLocks noGrp="1"/>
          </p:cNvSpPr>
          <p:nvPr>
            <p:ph type="chart" sz="quarter" idx="10"/>
          </p:nvPr>
        </p:nvSpPr>
        <p:spPr>
          <a:xfrm>
            <a:off x="6096000" y="2036064"/>
            <a:ext cx="5486400" cy="411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/>
            </a:lvl1pPr>
          </a:lstStyle>
          <a:p>
            <a:r>
              <a:rPr lang="en-US" noProof="0"/>
              <a:t>Click icon to add chart</a:t>
            </a:r>
          </a:p>
        </p:txBody>
      </p:sp>
      <p:sp>
        <p:nvSpPr>
          <p:cNvPr id="8" name="Chart Placeholder 6"/>
          <p:cNvSpPr>
            <a:spLocks noGrp="1" noChangeAspect="1"/>
          </p:cNvSpPr>
          <p:nvPr>
            <p:ph type="chart" sz="quarter" idx="11"/>
          </p:nvPr>
        </p:nvSpPr>
        <p:spPr>
          <a:xfrm>
            <a:off x="609600" y="2036064"/>
            <a:ext cx="5486400" cy="411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/>
            </a:lvl1pPr>
          </a:lstStyle>
          <a:p>
            <a:r>
              <a:rPr lang="en-US" noProof="0"/>
              <a:t>Click icon to add chart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0" y="1389888"/>
            <a:ext cx="54864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389888"/>
            <a:ext cx="54864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90515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0946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97541" y="2231571"/>
            <a:ext cx="9780059" cy="1183904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rgbClr val="2573BA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End Slide</a:t>
            </a:r>
          </a:p>
        </p:txBody>
      </p:sp>
      <p:pic>
        <p:nvPicPr>
          <p:cNvPr id="7" name="Picture 6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  <p:pic>
        <p:nvPicPr>
          <p:cNvPr id="4" name="Picture 3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974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3DCDDB0-F1A2-4E19-9777-2B52D7F561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29" imgH="627" progId="TCLayout.ActiveDocument.1">
                  <p:embed/>
                </p:oleObj>
              </mc:Choice>
              <mc:Fallback>
                <p:oleObj name="think-cell Slide" r:id="rId3" imgW="629" imgH="627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3DCDDB0-F1A2-4E19-9777-2B52D7F561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26DD-6D21-4DEB-A03A-1FAC2BEBD4BE}" type="datetimeFigureOut">
              <a:rPr lang="en-US" smtClean="0"/>
              <a:t>10/5/22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683F7-1838-44C1-A3C7-3B4474FEF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870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99887"/>
            <a:ext cx="10363200" cy="893215"/>
          </a:xfrm>
        </p:spPr>
        <p:txBody>
          <a:bodyPr anchor="b">
            <a:normAutofit/>
          </a:bodyPr>
          <a:lstStyle>
            <a:lvl1pPr algn="l">
              <a:defRPr sz="3600" b="1" cap="none" baseline="0">
                <a:solidFill>
                  <a:srgbClr val="2573B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77601"/>
            <a:ext cx="10363200" cy="464735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rgbClr val="57819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30673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0982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9600" y="3449589"/>
            <a:ext cx="10972800" cy="6752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733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subtitle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00243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084620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0" y="1463041"/>
            <a:ext cx="5388864" cy="461265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6193536" y="1463041"/>
            <a:ext cx="5388864" cy="461265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Keep text size consistent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</p:spTree>
    <p:extLst>
      <p:ext uri="{BB962C8B-B14F-4D97-AF65-F5344CB8AC3E}">
        <p14:creationId xmlns:p14="http://schemas.microsoft.com/office/powerpoint/2010/main" val="3238132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2 Headers + 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93538" y="1389443"/>
            <a:ext cx="5389033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 baseline="0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389443"/>
            <a:ext cx="5389033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 baseline="0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0" y="2029968"/>
            <a:ext cx="5388864" cy="4389120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6193536" y="2029968"/>
            <a:ext cx="5388864" cy="4389120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Keep text size consistent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</p:spTree>
    <p:extLst>
      <p:ext uri="{BB962C8B-B14F-4D97-AF65-F5344CB8AC3E}">
        <p14:creationId xmlns:p14="http://schemas.microsoft.com/office/powerpoint/2010/main" val="125321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3 Headers +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7924800" y="1389889"/>
            <a:ext cx="36576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267200" y="1389889"/>
            <a:ext cx="36576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389443"/>
            <a:ext cx="36576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0" y="2029969"/>
            <a:ext cx="3657600" cy="432714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3733"/>
            </a:lvl1pPr>
            <a:lvl2pPr marL="914377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200"/>
            </a:lvl2pPr>
            <a:lvl3pPr marL="1219170" indent="-609585">
              <a:lnSpc>
                <a:spcPct val="110000"/>
              </a:lnSpc>
              <a:buFont typeface="Wingdings" panose="05000000000000000000" pitchFamily="2" charset="2"/>
              <a:buChar char="§"/>
              <a:defRPr sz="2667"/>
            </a:lvl3pPr>
            <a:lvl4pPr marL="1523962" indent="-609585">
              <a:lnSpc>
                <a:spcPct val="110000"/>
              </a:lnSpc>
              <a:buFont typeface="Arial" panose="020B0604020202020204" pitchFamily="34" charset="0"/>
              <a:buChar char="-"/>
              <a:defRPr sz="2667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26" hasCustomPrompt="1"/>
          </p:nvPr>
        </p:nvSpPr>
        <p:spPr>
          <a:xfrm>
            <a:off x="4267200" y="2029206"/>
            <a:ext cx="3657600" cy="432714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3733" baseline="0"/>
            </a:lvl1pPr>
            <a:lvl2pPr marL="914377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200"/>
            </a:lvl2pPr>
            <a:lvl3pPr marL="1219170" indent="-609585">
              <a:lnSpc>
                <a:spcPct val="110000"/>
              </a:lnSpc>
              <a:buFont typeface="Wingdings" panose="05000000000000000000" pitchFamily="2" charset="2"/>
              <a:buChar char="§"/>
              <a:defRPr sz="2667"/>
            </a:lvl3pPr>
            <a:lvl4pPr marL="1523962" indent="-609585">
              <a:lnSpc>
                <a:spcPct val="110000"/>
              </a:lnSpc>
              <a:buFont typeface="Arial" panose="020B0604020202020204" pitchFamily="34" charset="0"/>
              <a:buChar char="-"/>
              <a:defRPr sz="2667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Text here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7" hasCustomPrompt="1"/>
          </p:nvPr>
        </p:nvSpPr>
        <p:spPr>
          <a:xfrm>
            <a:off x="7929880" y="2029969"/>
            <a:ext cx="3657600" cy="4327145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3733"/>
            </a:lvl1pPr>
            <a:lvl2pPr marL="914377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200"/>
            </a:lvl2pPr>
            <a:lvl3pPr marL="1219170" indent="-609585">
              <a:lnSpc>
                <a:spcPct val="110000"/>
              </a:lnSpc>
              <a:buFont typeface="Wingdings" panose="05000000000000000000" pitchFamily="2" charset="2"/>
              <a:buChar char="§"/>
              <a:defRPr sz="2667"/>
            </a:lvl3pPr>
            <a:lvl4pPr marL="1523962" indent="-609585">
              <a:lnSpc>
                <a:spcPct val="110000"/>
              </a:lnSpc>
              <a:buFont typeface="Arial" panose="020B0604020202020204" pitchFamily="34" charset="0"/>
              <a:buChar char="-"/>
              <a:defRPr sz="2667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Text here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level 4</a:t>
            </a:r>
          </a:p>
        </p:txBody>
      </p:sp>
    </p:spTree>
    <p:extLst>
      <p:ext uri="{BB962C8B-B14F-4D97-AF65-F5344CB8AC3E}">
        <p14:creationId xmlns:p14="http://schemas.microsoft.com/office/powerpoint/2010/main" val="2027116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Header +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martArt Placeholder 6"/>
          <p:cNvSpPr>
            <a:spLocks noGrp="1" noChangeAspect="1"/>
          </p:cNvSpPr>
          <p:nvPr>
            <p:ph type="dgm" sz="quarter" idx="14"/>
          </p:nvPr>
        </p:nvSpPr>
        <p:spPr>
          <a:xfrm>
            <a:off x="5608320" y="2036064"/>
            <a:ext cx="5974080" cy="411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/>
            </a:lvl1pPr>
          </a:lstStyle>
          <a:p>
            <a:r>
              <a:rPr lang="en-US" noProof="0"/>
              <a:t>Click icon to add SmartArt graphic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3060" y="1389888"/>
            <a:ext cx="48768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 baseline="0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2" y="2036064"/>
            <a:ext cx="4880260" cy="4114800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4</a:t>
            </a:r>
          </a:p>
        </p:txBody>
      </p:sp>
    </p:spTree>
    <p:extLst>
      <p:ext uri="{BB962C8B-B14F-4D97-AF65-F5344CB8AC3E}">
        <p14:creationId xmlns:p14="http://schemas.microsoft.com/office/powerpoint/2010/main" val="428234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 noChangeAspect="1"/>
          </p:cNvSpPr>
          <p:nvPr>
            <p:ph type="chart" sz="quarter" idx="10"/>
          </p:nvPr>
        </p:nvSpPr>
        <p:spPr>
          <a:xfrm>
            <a:off x="5608320" y="1463040"/>
            <a:ext cx="5974080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/>
            </a:lvl1pPr>
          </a:lstStyle>
          <a:p>
            <a:r>
              <a:rPr lang="en-US" noProof="0"/>
              <a:t>Click icon to add chart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09600" y="1463040"/>
            <a:ext cx="4876800" cy="4572000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</p:txBody>
      </p:sp>
    </p:spTree>
    <p:extLst>
      <p:ext uri="{BB962C8B-B14F-4D97-AF65-F5344CB8AC3E}">
        <p14:creationId xmlns:p14="http://schemas.microsoft.com/office/powerpoint/2010/main" val="2033200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tags" Target="../tags/tag5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ags" Target="../tags/tag4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oleObject" Target="../embeddings/oleObject3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ECA6926-E43B-48C0-9F51-BF5C430B4A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254396237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629" imgH="627" progId="TCLayout.ActiveDocument.1">
                  <p:embed/>
                </p:oleObj>
              </mc:Choice>
              <mc:Fallback>
                <p:oleObj name="think-cell Slide" r:id="rId21" imgW="629" imgH="627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ECA6926-E43B-48C0-9F51-BF5C430B4A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8BB4B3B-BEA6-4CF4-A9F3-3E387CAC34FC}"/>
              </a:ext>
            </a:extLst>
          </p:cNvPr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sz="48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0" name="Picture 9" descr="background-ppt-biogen2-04.jpg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7143"/>
          </a:xfrm>
          <a:prstGeom prst="rect">
            <a:avLst/>
          </a:prstGeom>
        </p:spPr>
      </p:pic>
      <p:pic>
        <p:nvPicPr>
          <p:cNvPr id="7" name="Picture 6" descr="background-ppt-biogen2-04.jpg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7143"/>
          </a:xfrm>
          <a:prstGeom prst="rect">
            <a:avLst/>
          </a:prstGeom>
        </p:spPr>
      </p:pic>
      <p:sp>
        <p:nvSpPr>
          <p:cNvPr id="8" name="Slide Number Placeholder 11"/>
          <p:cNvSpPr txBox="1">
            <a:spLocks/>
          </p:cNvSpPr>
          <p:nvPr/>
        </p:nvSpPr>
        <p:spPr>
          <a:xfrm>
            <a:off x="11725963" y="6492724"/>
            <a:ext cx="466037" cy="365125"/>
          </a:xfrm>
          <a:prstGeom prst="rect">
            <a:avLst/>
          </a:prstGeom>
        </p:spPr>
        <p:txBody>
          <a:bodyPr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000" kern="1200" baseline="30000">
                <a:solidFill>
                  <a:srgbClr val="2573BA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79808A-BD48-6247-B53F-F089CE7B6EAB}" type="slidenum">
              <a:rPr lang="en-US" sz="1333" noProof="0" smtClean="0">
                <a:solidFill>
                  <a:srgbClr val="7C878E"/>
                </a:solidFill>
              </a:rPr>
              <a:pPr/>
              <a:t>‹#›</a:t>
            </a:fld>
            <a:endParaRPr lang="en-US" sz="1333" noProof="0">
              <a:solidFill>
                <a:srgbClr val="7C878E"/>
              </a:solidFill>
            </a:endParaRPr>
          </a:p>
        </p:txBody>
      </p:sp>
      <p:sp>
        <p:nvSpPr>
          <p:cNvPr id="12" name="Footer Placeholder 10"/>
          <p:cNvSpPr txBox="1">
            <a:spLocks/>
          </p:cNvSpPr>
          <p:nvPr/>
        </p:nvSpPr>
        <p:spPr>
          <a:xfrm>
            <a:off x="7865163" y="6494576"/>
            <a:ext cx="3860800" cy="365125"/>
          </a:xfrm>
          <a:prstGeom prst="rect">
            <a:avLst/>
          </a:prstGeom>
        </p:spPr>
        <p:txBody>
          <a:bodyPr anchor="b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lang="en-US" sz="1000" b="0" i="0" u="none" strike="noStrike" kern="1200" baseline="30000" smtClean="0">
                <a:solidFill>
                  <a:srgbClr val="2573BA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33" noProof="0">
                <a:solidFill>
                  <a:srgbClr val="7C878E"/>
                </a:solidFill>
              </a:rPr>
              <a:t>Biogen | Confidential and Proprietary</a:t>
            </a:r>
          </a:p>
        </p:txBody>
      </p:sp>
      <p:pic>
        <p:nvPicPr>
          <p:cNvPr id="9" name="Picture 8" descr="logo-02.png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27" y="6423968"/>
            <a:ext cx="1013720" cy="3365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40771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idx="1"/>
          </p:nvPr>
        </p:nvSpPr>
        <p:spPr>
          <a:xfrm>
            <a:off x="609600" y="1463040"/>
            <a:ext cx="109728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</p:spTree>
    <p:extLst>
      <p:ext uri="{BB962C8B-B14F-4D97-AF65-F5344CB8AC3E}">
        <p14:creationId xmlns:p14="http://schemas.microsoft.com/office/powerpoint/2010/main" val="1409069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None/>
        <a:defRPr sz="4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Tx/>
        <a:buNone/>
        <a:defRPr sz="4267" kern="1200">
          <a:solidFill>
            <a:srgbClr val="7C878E"/>
          </a:solidFill>
          <a:latin typeface="+mn-lt"/>
          <a:ea typeface="+mn-ea"/>
          <a:cs typeface="+mn-cs"/>
        </a:defRPr>
      </a:lvl1pPr>
      <a:lvl2pPr marL="609585" indent="-609585"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•"/>
        <a:defRPr sz="4267" kern="1200" baseline="0">
          <a:solidFill>
            <a:srgbClr val="7C878E"/>
          </a:solidFill>
          <a:latin typeface="+mn-lt"/>
          <a:ea typeface="+mn-ea"/>
          <a:cs typeface="+mn-cs"/>
        </a:defRPr>
      </a:lvl2pPr>
      <a:lvl3pPr marL="1219170" indent="-609585"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 typeface="Courier New" panose="02070309020205020404" pitchFamily="49" charset="0"/>
        <a:buChar char="o"/>
        <a:defRPr sz="3733" kern="1200">
          <a:solidFill>
            <a:srgbClr val="7C878E"/>
          </a:solidFill>
          <a:latin typeface="+mn-lt"/>
          <a:ea typeface="+mn-ea"/>
          <a:cs typeface="+mn-cs"/>
        </a:defRPr>
      </a:lvl3pPr>
      <a:lvl4pPr marL="1828754" indent="-609585"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 typeface="Wingdings" panose="05000000000000000000" pitchFamily="2" charset="2"/>
        <a:buChar char="§"/>
        <a:defRPr sz="3200" kern="1200">
          <a:solidFill>
            <a:srgbClr val="7C878E"/>
          </a:solidFill>
          <a:latin typeface="+mn-lt"/>
          <a:ea typeface="+mn-ea"/>
          <a:cs typeface="+mn-cs"/>
        </a:defRPr>
      </a:lvl4pPr>
      <a:lvl5pPr marL="2438339" indent="-609585"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-"/>
        <a:defRPr sz="3200" kern="1200">
          <a:solidFill>
            <a:srgbClr val="7C878E"/>
          </a:solidFill>
          <a:latin typeface="+mn-lt"/>
          <a:ea typeface="+mn-ea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2880">
          <p15:clr>
            <a:srgbClr val="F26B43"/>
          </p15:clr>
        </p15:guide>
        <p15:guide id="3" pos="2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ECA6926-E43B-48C0-9F51-BF5C430B4A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46778289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629" imgH="627" progId="TCLayout.ActiveDocument.1">
                  <p:embed/>
                </p:oleObj>
              </mc:Choice>
              <mc:Fallback>
                <p:oleObj name="think-cell Slide" r:id="rId22" imgW="629" imgH="627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ECA6926-E43B-48C0-9F51-BF5C430B4A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8BB4B3B-BEA6-4CF4-A9F3-3E387CAC34FC}"/>
              </a:ext>
            </a:extLst>
          </p:cNvPr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sz="48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0" name="Picture 9" descr="background-ppt-biogen2-04.jpg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7143"/>
          </a:xfrm>
          <a:prstGeom prst="rect">
            <a:avLst/>
          </a:prstGeom>
        </p:spPr>
      </p:pic>
      <p:pic>
        <p:nvPicPr>
          <p:cNvPr id="7" name="Picture 6" descr="background-ppt-biogen2-04.jpg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7143"/>
          </a:xfrm>
          <a:prstGeom prst="rect">
            <a:avLst/>
          </a:prstGeom>
        </p:spPr>
      </p:pic>
      <p:sp>
        <p:nvSpPr>
          <p:cNvPr id="8" name="Slide Number Placeholder 11"/>
          <p:cNvSpPr txBox="1">
            <a:spLocks/>
          </p:cNvSpPr>
          <p:nvPr/>
        </p:nvSpPr>
        <p:spPr>
          <a:xfrm>
            <a:off x="11725963" y="6492724"/>
            <a:ext cx="466037" cy="365125"/>
          </a:xfrm>
          <a:prstGeom prst="rect">
            <a:avLst/>
          </a:prstGeom>
        </p:spPr>
        <p:txBody>
          <a:bodyPr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000" kern="1200" baseline="30000">
                <a:solidFill>
                  <a:srgbClr val="2573BA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79808A-BD48-6247-B53F-F089CE7B6EAB}" type="slidenum">
              <a:rPr lang="en-US" sz="1333" noProof="0" smtClean="0">
                <a:solidFill>
                  <a:srgbClr val="7C878E"/>
                </a:solidFill>
              </a:rPr>
              <a:pPr/>
              <a:t>‹#›</a:t>
            </a:fld>
            <a:endParaRPr lang="en-US" sz="1333" noProof="0">
              <a:solidFill>
                <a:srgbClr val="7C878E"/>
              </a:solidFill>
            </a:endParaRPr>
          </a:p>
        </p:txBody>
      </p:sp>
      <p:sp>
        <p:nvSpPr>
          <p:cNvPr id="12" name="Footer Placeholder 10"/>
          <p:cNvSpPr txBox="1">
            <a:spLocks/>
          </p:cNvSpPr>
          <p:nvPr/>
        </p:nvSpPr>
        <p:spPr>
          <a:xfrm>
            <a:off x="7865163" y="6494576"/>
            <a:ext cx="3860800" cy="365125"/>
          </a:xfrm>
          <a:prstGeom prst="rect">
            <a:avLst/>
          </a:prstGeom>
        </p:spPr>
        <p:txBody>
          <a:bodyPr anchor="b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lang="en-US" sz="1000" b="0" i="0" u="none" strike="noStrike" kern="1200" baseline="30000" smtClean="0">
                <a:solidFill>
                  <a:srgbClr val="2573BA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33" noProof="0">
                <a:solidFill>
                  <a:srgbClr val="7C878E"/>
                </a:solidFill>
              </a:rPr>
              <a:t>Biogen | Confidential and Proprietary</a:t>
            </a:r>
          </a:p>
        </p:txBody>
      </p:sp>
      <p:pic>
        <p:nvPicPr>
          <p:cNvPr id="9" name="Picture 8" descr="logo-02.png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27" y="6423968"/>
            <a:ext cx="1013720" cy="3365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40771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idx="1"/>
          </p:nvPr>
        </p:nvSpPr>
        <p:spPr>
          <a:xfrm>
            <a:off x="609600" y="1463040"/>
            <a:ext cx="109728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Bullet level 1</a:t>
            </a:r>
          </a:p>
          <a:p>
            <a:pPr lvl="2"/>
            <a:r>
              <a:rPr lang="en-US"/>
              <a:t>Bullet level 2</a:t>
            </a:r>
          </a:p>
          <a:p>
            <a:pPr lvl="3"/>
            <a:r>
              <a:rPr lang="en-US"/>
              <a:t>Bullet level 3</a:t>
            </a:r>
          </a:p>
          <a:p>
            <a:pPr lvl="4"/>
            <a:r>
              <a:rPr lang="en-US"/>
              <a:t>Bullet level 4</a:t>
            </a:r>
          </a:p>
        </p:txBody>
      </p:sp>
    </p:spTree>
    <p:extLst>
      <p:ext uri="{BB962C8B-B14F-4D97-AF65-F5344CB8AC3E}">
        <p14:creationId xmlns:p14="http://schemas.microsoft.com/office/powerpoint/2010/main" val="122855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None/>
        <a:defRPr sz="4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Tx/>
        <a:buNone/>
        <a:defRPr sz="4267" kern="1200">
          <a:solidFill>
            <a:srgbClr val="7C878E"/>
          </a:solidFill>
          <a:latin typeface="+mn-lt"/>
          <a:ea typeface="+mn-ea"/>
          <a:cs typeface="+mn-cs"/>
        </a:defRPr>
      </a:lvl1pPr>
      <a:lvl2pPr marL="609585" indent="-609585"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•"/>
        <a:defRPr sz="4267" kern="1200" baseline="0">
          <a:solidFill>
            <a:srgbClr val="7C878E"/>
          </a:solidFill>
          <a:latin typeface="+mn-lt"/>
          <a:ea typeface="+mn-ea"/>
          <a:cs typeface="+mn-cs"/>
        </a:defRPr>
      </a:lvl2pPr>
      <a:lvl3pPr marL="1219170" indent="-609585"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 typeface="Courier New" panose="02070309020205020404" pitchFamily="49" charset="0"/>
        <a:buChar char="o"/>
        <a:defRPr sz="3733" kern="1200">
          <a:solidFill>
            <a:srgbClr val="7C878E"/>
          </a:solidFill>
          <a:latin typeface="+mn-lt"/>
          <a:ea typeface="+mn-ea"/>
          <a:cs typeface="+mn-cs"/>
        </a:defRPr>
      </a:lvl3pPr>
      <a:lvl4pPr marL="1828754" indent="-609585"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 typeface="Wingdings" panose="05000000000000000000" pitchFamily="2" charset="2"/>
        <a:buChar char="§"/>
        <a:defRPr sz="3200" kern="1200">
          <a:solidFill>
            <a:srgbClr val="7C878E"/>
          </a:solidFill>
          <a:latin typeface="+mn-lt"/>
          <a:ea typeface="+mn-ea"/>
          <a:cs typeface="+mn-cs"/>
        </a:defRPr>
      </a:lvl4pPr>
      <a:lvl5pPr marL="2438339" indent="-609585" algn="l" defTabSz="609585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-"/>
        <a:defRPr sz="3200" kern="1200">
          <a:solidFill>
            <a:srgbClr val="7C878E"/>
          </a:solidFill>
          <a:latin typeface="+mn-lt"/>
          <a:ea typeface="+mn-ea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2880">
          <p15:clr>
            <a:srgbClr val="F26B43"/>
          </p15:clr>
        </p15:guide>
        <p15:guide id="3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7.xml"/><Relationship Id="rId6" Type="http://schemas.openxmlformats.org/officeDocument/2006/relationships/image" Target="../media/image19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8.xml"/><Relationship Id="rId6" Type="http://schemas.openxmlformats.org/officeDocument/2006/relationships/image" Target="../media/image20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9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0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1.xml"/><Relationship Id="rId6" Type="http://schemas.openxmlformats.org/officeDocument/2006/relationships/image" Target="../media/image20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Relationship Id="rId6" Type="http://schemas.openxmlformats.org/officeDocument/2006/relationships/image" Target="../media/image1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83E0F57-89E1-4CD1-941E-530065FCE5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83E0F57-89E1-4CD1-941E-530065FCE5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36E90A-9756-4DAA-A5C0-5BBB46DDE1B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B49B9A8-7362-4FFB-9503-B3F42D92B70A}"/>
              </a:ext>
            </a:extLst>
          </p:cNvPr>
          <p:cNvSpPr txBox="1">
            <a:spLocks/>
          </p:cNvSpPr>
          <p:nvPr/>
        </p:nvSpPr>
        <p:spPr>
          <a:xfrm>
            <a:off x="1349404" y="5587457"/>
            <a:ext cx="4465469" cy="628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4267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1pPr>
            <a:lvl2pPr marL="609585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4267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2pPr>
            <a:lvl3pPr marL="1219170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3pPr>
            <a:lvl4pPr marL="1828754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4pPr>
            <a:lvl5pPr marL="2438339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-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609585" rtl="0" eaLnBrk="1" fontAlgn="auto" latinLnBrk="0" hangingPunct="1">
              <a:lnSpc>
                <a:spcPct val="100000"/>
              </a:lnSpc>
              <a:spcBef>
                <a:spcPts val="63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Zhen Gao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C6CDA-96EF-4992-9AF2-6F15731BF403}"/>
              </a:ext>
            </a:extLst>
          </p:cNvPr>
          <p:cNvSpPr txBox="1"/>
          <p:nvPr/>
        </p:nvSpPr>
        <p:spPr>
          <a:xfrm>
            <a:off x="1349403" y="2474893"/>
            <a:ext cx="104574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Rasl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-Seq 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+mj-lt"/>
              </a:rPr>
              <a:t>primers design and selection for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i="0" dirty="0">
                <a:solidFill>
                  <a:srgbClr val="000000"/>
                </a:solidFill>
                <a:effectLst/>
                <a:latin typeface="+mj-lt"/>
              </a:rPr>
              <a:t>compounds off-target effects screen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09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4" y="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Example Sashimi-plots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3D6F7-4543-E824-7EAE-60251C3FF3F6}"/>
              </a:ext>
            </a:extLst>
          </p:cNvPr>
          <p:cNvSpPr txBox="1"/>
          <p:nvPr/>
        </p:nvSpPr>
        <p:spPr>
          <a:xfrm>
            <a:off x="556592" y="1962186"/>
            <a:ext cx="141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FoxM1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0A7E5E-4252-B854-F089-83F68E9304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258" y="1179442"/>
            <a:ext cx="5577089" cy="50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52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4" y="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Example Sashimi-plots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C0DE4-C995-C6B1-5A93-39D65B7B7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111" y="1017054"/>
            <a:ext cx="6002516" cy="5469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83D6F7-4543-E824-7EAE-60251C3FF3F6}"/>
              </a:ext>
            </a:extLst>
          </p:cNvPr>
          <p:cNvSpPr txBox="1"/>
          <p:nvPr/>
        </p:nvSpPr>
        <p:spPr>
          <a:xfrm>
            <a:off x="556592" y="1962186"/>
            <a:ext cx="141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SENP6</a:t>
            </a:r>
          </a:p>
        </p:txBody>
      </p:sp>
    </p:spTree>
    <p:extLst>
      <p:ext uri="{BB962C8B-B14F-4D97-AF65-F5344CB8AC3E}">
        <p14:creationId xmlns:p14="http://schemas.microsoft.com/office/powerpoint/2010/main" val="3198607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4" y="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Example Sashimi-plots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3D6F7-4543-E824-7EAE-60251C3FF3F6}"/>
              </a:ext>
            </a:extLst>
          </p:cNvPr>
          <p:cNvSpPr txBox="1"/>
          <p:nvPr/>
        </p:nvSpPr>
        <p:spPr>
          <a:xfrm>
            <a:off x="556592" y="1962186"/>
            <a:ext cx="141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FBXO31</a:t>
            </a:r>
          </a:p>
        </p:txBody>
      </p:sp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091346F-522A-B858-0FC7-DB8B73E77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18" y="874207"/>
            <a:ext cx="6073621" cy="56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23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4" y="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Example Sashimi-plots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5AC36F-2A6A-5214-CDCC-D2E67D59F94C}"/>
              </a:ext>
            </a:extLst>
          </p:cNvPr>
          <p:cNvSpPr txBox="1"/>
          <p:nvPr/>
        </p:nvSpPr>
        <p:spPr>
          <a:xfrm>
            <a:off x="2391103" y="241159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573B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0A5F14A-BE3F-E10F-0DC7-C67ABB2D13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61" y="1782266"/>
            <a:ext cx="3230562" cy="287518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8511762-AD41-76B1-C362-61A6AD9659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23" y="1782266"/>
            <a:ext cx="3051607" cy="29269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CFD14-9C64-05C5-A261-995FF6D739B3}"/>
              </a:ext>
            </a:extLst>
          </p:cNvPr>
          <p:cNvSpPr txBox="1"/>
          <p:nvPr/>
        </p:nvSpPr>
        <p:spPr>
          <a:xfrm>
            <a:off x="1498750" y="1255271"/>
            <a:ext cx="941283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SREK1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52D6C-A789-03DD-5A75-B02569B62245}"/>
              </a:ext>
            </a:extLst>
          </p:cNvPr>
          <p:cNvSpPr txBox="1"/>
          <p:nvPr/>
        </p:nvSpPr>
        <p:spPr>
          <a:xfrm>
            <a:off x="5497117" y="1255271"/>
            <a:ext cx="106952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UBAP2L</a:t>
            </a:r>
          </a:p>
        </p:txBody>
      </p:sp>
      <p:pic>
        <p:nvPicPr>
          <p:cNvPr id="17" name="Picture 16" descr="Chart, diagram&#10;&#10;Description automatically generated">
            <a:extLst>
              <a:ext uri="{FF2B5EF4-FFF2-40B4-BE49-F238E27FC236}">
                <a16:creationId xmlns:a16="http://schemas.microsoft.com/office/drawing/2014/main" id="{7E9BDDEF-D876-B084-7617-351CC86A93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513" y="1934036"/>
            <a:ext cx="3686768" cy="29899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FE0129-5DB0-CBA4-C307-324D3B8EF5EC}"/>
              </a:ext>
            </a:extLst>
          </p:cNvPr>
          <p:cNvSpPr txBox="1"/>
          <p:nvPr/>
        </p:nvSpPr>
        <p:spPr>
          <a:xfrm>
            <a:off x="9623726" y="1255271"/>
            <a:ext cx="928459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DDX42</a:t>
            </a:r>
          </a:p>
        </p:txBody>
      </p:sp>
    </p:spTree>
    <p:extLst>
      <p:ext uri="{BB962C8B-B14F-4D97-AF65-F5344CB8AC3E}">
        <p14:creationId xmlns:p14="http://schemas.microsoft.com/office/powerpoint/2010/main" val="184377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AA90482-DDB8-4B34-B120-4C48D2578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7" y="1591228"/>
            <a:ext cx="4241800" cy="1257300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59C49D6-18E7-58C3-ED13-FCB695AF5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4" y="3128848"/>
            <a:ext cx="4203700" cy="1231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64617D-9A4A-96E5-28D5-DFD600DBE07B}"/>
              </a:ext>
            </a:extLst>
          </p:cNvPr>
          <p:cNvSpPr/>
          <p:nvPr/>
        </p:nvSpPr>
        <p:spPr>
          <a:xfrm>
            <a:off x="5543825" y="2391491"/>
            <a:ext cx="372249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(5)        </a:t>
            </a:r>
            <a:r>
              <a:rPr lang="en-US" dirty="0">
                <a:solidFill>
                  <a:srgbClr val="00B050"/>
                </a:solidFill>
              </a:rPr>
              <a:t>t</a:t>
            </a:r>
            <a:r>
              <a:rPr lang="en-US" dirty="0"/>
              <a:t>|</a:t>
            </a:r>
            <a:r>
              <a:rPr lang="en-US" dirty="0">
                <a:solidFill>
                  <a:srgbClr val="1A3DFF"/>
                </a:solidFill>
              </a:rPr>
              <a:t>1e1</a:t>
            </a:r>
            <a:r>
              <a:rPr lang="en-US" dirty="0"/>
              <a:t>.</a:t>
            </a:r>
            <a:r>
              <a:rPr lang="en-US" dirty="0">
                <a:solidFill>
                  <a:srgbClr val="FF0000"/>
                </a:solidFill>
              </a:rPr>
              <a:t>1o2</a:t>
            </a:r>
            <a:r>
              <a:rPr lang="en-US" dirty="0"/>
              <a:t>|</a:t>
            </a:r>
            <a:r>
              <a:rPr lang="en-US" dirty="0">
                <a:solidFill>
                  <a:srgbClr val="1A3DFF"/>
                </a:solidFill>
              </a:rPr>
              <a:t>1e2</a:t>
            </a:r>
            <a:r>
              <a:rPr lang="en-US" dirty="0"/>
              <a:t>.1o1|</a:t>
            </a:r>
            <a:r>
              <a:rPr lang="en-US" dirty="0">
                <a:solidFill>
                  <a:srgbClr val="0432FF"/>
                </a:solidFill>
              </a:rPr>
              <a:t>1e3</a:t>
            </a:r>
            <a:r>
              <a:rPr lang="en-US" dirty="0"/>
              <a:t>.1o1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E90EBF-DFF7-63C5-F900-2578AB07A8B1}"/>
              </a:ext>
            </a:extLst>
          </p:cNvPr>
          <p:cNvSpPr/>
          <p:nvPr/>
        </p:nvSpPr>
        <p:spPr>
          <a:xfrm>
            <a:off x="5543825" y="3991416"/>
            <a:ext cx="378661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(9)        t|</a:t>
            </a:r>
            <a:r>
              <a:rPr lang="en-US" dirty="0">
                <a:solidFill>
                  <a:srgbClr val="0432FF"/>
                </a:solidFill>
              </a:rPr>
              <a:t>2e1</a:t>
            </a:r>
            <a:r>
              <a:rPr lang="en-US" dirty="0"/>
              <a:t>.</a:t>
            </a:r>
            <a:r>
              <a:rPr lang="en-US" dirty="0">
                <a:solidFill>
                  <a:srgbClr val="FF0000"/>
                </a:solidFill>
              </a:rPr>
              <a:t>1o3</a:t>
            </a:r>
            <a:r>
              <a:rPr lang="en-US" dirty="0"/>
              <a:t>|2e1.</a:t>
            </a:r>
            <a:r>
              <a:rPr lang="en-US" dirty="0">
                <a:solidFill>
                  <a:srgbClr val="FF0000"/>
                </a:solidFill>
              </a:rPr>
              <a:t>2o3</a:t>
            </a:r>
            <a:r>
              <a:rPr lang="en-US" dirty="0"/>
              <a:t>|2e2.1o1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65403A-1B57-6043-3DC8-5C34988F1C38}"/>
              </a:ext>
            </a:extLst>
          </p:cNvPr>
          <p:cNvCxnSpPr/>
          <p:nvPr/>
        </p:nvCxnSpPr>
        <p:spPr>
          <a:xfrm flipV="1">
            <a:off x="383396" y="2854342"/>
            <a:ext cx="509805" cy="57465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ECD6BE-AB36-2AC8-4610-B704F510EF83}"/>
              </a:ext>
            </a:extLst>
          </p:cNvPr>
          <p:cNvCxnSpPr/>
          <p:nvPr/>
        </p:nvCxnSpPr>
        <p:spPr>
          <a:xfrm flipV="1">
            <a:off x="638298" y="2854342"/>
            <a:ext cx="509805" cy="57465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C24272-72D7-8DE2-5740-1F307968B73E}"/>
              </a:ext>
            </a:extLst>
          </p:cNvPr>
          <p:cNvCxnSpPr/>
          <p:nvPr/>
        </p:nvCxnSpPr>
        <p:spPr>
          <a:xfrm flipV="1">
            <a:off x="471994" y="4360748"/>
            <a:ext cx="509805" cy="574658"/>
          </a:xfrm>
          <a:prstGeom prst="straightConnector1">
            <a:avLst/>
          </a:prstGeom>
          <a:ln>
            <a:solidFill>
              <a:srgbClr val="1A3DFF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B7D8F3-0B2A-E40F-3E76-96E06A57B2BB}"/>
              </a:ext>
            </a:extLst>
          </p:cNvPr>
          <p:cNvCxnSpPr/>
          <p:nvPr/>
        </p:nvCxnSpPr>
        <p:spPr>
          <a:xfrm flipV="1">
            <a:off x="694282" y="4360748"/>
            <a:ext cx="509805" cy="574658"/>
          </a:xfrm>
          <a:prstGeom prst="straightConnector1">
            <a:avLst/>
          </a:prstGeom>
          <a:ln>
            <a:solidFill>
              <a:srgbClr val="1A3DFF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2F649D-E984-AC92-3678-28EC3250A577}"/>
              </a:ext>
            </a:extLst>
          </p:cNvPr>
          <p:cNvCxnSpPr/>
          <p:nvPr/>
        </p:nvCxnSpPr>
        <p:spPr>
          <a:xfrm flipV="1">
            <a:off x="889161" y="4373571"/>
            <a:ext cx="509805" cy="574658"/>
          </a:xfrm>
          <a:prstGeom prst="straightConnector1">
            <a:avLst/>
          </a:prstGeom>
          <a:ln>
            <a:solidFill>
              <a:srgbClr val="1A3DFF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7F0EBE-108D-CCF2-7FA3-8F6E62BF1017}"/>
              </a:ext>
            </a:extLst>
          </p:cNvPr>
          <p:cNvCxnSpPr/>
          <p:nvPr/>
        </p:nvCxnSpPr>
        <p:spPr>
          <a:xfrm flipV="1">
            <a:off x="2896765" y="4373571"/>
            <a:ext cx="509805" cy="574658"/>
          </a:xfrm>
          <a:prstGeom prst="straightConnector1">
            <a:avLst/>
          </a:prstGeom>
          <a:ln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830572-1653-0BF9-A416-1D6FF1BBDD14}"/>
              </a:ext>
            </a:extLst>
          </p:cNvPr>
          <p:cNvCxnSpPr/>
          <p:nvPr/>
        </p:nvCxnSpPr>
        <p:spPr>
          <a:xfrm flipV="1">
            <a:off x="3114949" y="4386394"/>
            <a:ext cx="509805" cy="574658"/>
          </a:xfrm>
          <a:prstGeom prst="straightConnector1">
            <a:avLst/>
          </a:prstGeom>
          <a:ln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1594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81A5917-934A-3696-F63C-5BBC4C296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668188"/>
            <a:ext cx="4140200" cy="1013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E1D939-5E67-FF80-21C7-F0AC084A2A9D}"/>
              </a:ext>
            </a:extLst>
          </p:cNvPr>
          <p:cNvSpPr/>
          <p:nvPr/>
        </p:nvSpPr>
        <p:spPr>
          <a:xfrm>
            <a:off x="5372213" y="2460563"/>
            <a:ext cx="3897221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(2)       s|1e1.1o1|1e2.1o1|1e3.1o1|</a:t>
            </a:r>
            <a:r>
              <a:rPr lang="en-US" b="1" dirty="0">
                <a:solidFill>
                  <a:srgbClr val="FF0000"/>
                </a:solidFill>
              </a:rPr>
              <a:t>i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D7CA23B-37A8-0F60-AB37-90A5D2370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9" y="3197304"/>
            <a:ext cx="3915044" cy="1214068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03925A2-AABA-77AB-36E4-184EDB0BA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9" y="4990032"/>
            <a:ext cx="3769047" cy="889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74C179-9F31-113E-8009-99254570A32D}"/>
              </a:ext>
            </a:extLst>
          </p:cNvPr>
          <p:cNvSpPr/>
          <p:nvPr/>
        </p:nvSpPr>
        <p:spPr>
          <a:xfrm>
            <a:off x="5372213" y="3720246"/>
            <a:ext cx="4666662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(13)     s|1e1.1o1|1e2.</a:t>
            </a:r>
            <a:r>
              <a:rPr lang="en-US" dirty="0">
                <a:solidFill>
                  <a:srgbClr val="1A3DFF"/>
                </a:solidFill>
              </a:rPr>
              <a:t>2o2</a:t>
            </a:r>
            <a:r>
              <a:rPr lang="en-US" dirty="0"/>
              <a:t>|1e3.1o1|1e4.</a:t>
            </a:r>
            <a:r>
              <a:rPr lang="en-US" dirty="0">
                <a:solidFill>
                  <a:srgbClr val="1A3DFF"/>
                </a:solidFill>
              </a:rPr>
              <a:t>2o2</a:t>
            </a:r>
            <a:r>
              <a:rPr lang="en-US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62FEC2-36E9-942A-5509-B4B2FD0584A7}"/>
              </a:ext>
            </a:extLst>
          </p:cNvPr>
          <p:cNvSpPr/>
          <p:nvPr/>
        </p:nvSpPr>
        <p:spPr>
          <a:xfrm>
            <a:off x="5372213" y="5165343"/>
            <a:ext cx="3837910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(22)      s|1e1.1o1|1e2.2o2|</a:t>
            </a:r>
            <a:r>
              <a:rPr lang="en-US" dirty="0">
                <a:solidFill>
                  <a:schemeClr val="accent3">
                    <a:lumMod val="50000"/>
                    <a:lumOff val="50000"/>
                  </a:schemeClr>
                </a:solidFill>
              </a:rPr>
              <a:t>2e</a:t>
            </a:r>
            <a:r>
              <a:rPr lang="en-US" dirty="0"/>
              <a:t>2.</a:t>
            </a:r>
            <a:r>
              <a:rPr lang="en-US" dirty="0">
                <a:solidFill>
                  <a:srgbClr val="0432FF"/>
                </a:solidFill>
              </a:rPr>
              <a:t>2o2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485454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4" y="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Example Sashimi-plots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C0DE4-C995-C6B1-5A93-39D65B7B7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111" y="1017054"/>
            <a:ext cx="6002516" cy="5469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83D6F7-4543-E824-7EAE-60251C3FF3F6}"/>
              </a:ext>
            </a:extLst>
          </p:cNvPr>
          <p:cNvSpPr txBox="1"/>
          <p:nvPr/>
        </p:nvSpPr>
        <p:spPr>
          <a:xfrm>
            <a:off x="556592" y="1962186"/>
            <a:ext cx="1417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SENP6</a:t>
            </a:r>
          </a:p>
        </p:txBody>
      </p:sp>
    </p:spTree>
    <p:extLst>
      <p:ext uri="{BB962C8B-B14F-4D97-AF65-F5344CB8AC3E}">
        <p14:creationId xmlns:p14="http://schemas.microsoft.com/office/powerpoint/2010/main" val="3087642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4" y="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Example Sashimi-plots </a:t>
            </a:r>
          </a:p>
        </p:txBody>
      </p:sp>
    </p:spTree>
    <p:extLst>
      <p:ext uri="{BB962C8B-B14F-4D97-AF65-F5344CB8AC3E}">
        <p14:creationId xmlns:p14="http://schemas.microsoft.com/office/powerpoint/2010/main" val="4113805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4" y="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Example Sashimi-plots </a:t>
            </a:r>
          </a:p>
        </p:txBody>
      </p:sp>
    </p:spTree>
    <p:extLst>
      <p:ext uri="{BB962C8B-B14F-4D97-AF65-F5344CB8AC3E}">
        <p14:creationId xmlns:p14="http://schemas.microsoft.com/office/powerpoint/2010/main" val="3696622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42453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6A14CF7-89D4-DF02-9886-6D5F70E081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6356"/>
            <a:ext cx="6376737" cy="4797538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4926F6-4668-DCA7-B676-EE057FC42F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5" y="663568"/>
            <a:ext cx="3626371" cy="1112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82A1E-8C9B-4A59-110E-5047FBBDB51A}"/>
              </a:ext>
            </a:extLst>
          </p:cNvPr>
          <p:cNvSpPr txBox="1">
            <a:spLocks/>
          </p:cNvSpPr>
          <p:nvPr/>
        </p:nvSpPr>
        <p:spPr>
          <a:xfrm>
            <a:off x="4234" y="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What is RASL-seq and Why use RASL-seq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69510-8DDB-C18B-6F1A-3D2AAF2DC619}"/>
              </a:ext>
            </a:extLst>
          </p:cNvPr>
          <p:cNvSpPr txBox="1"/>
          <p:nvPr/>
        </p:nvSpPr>
        <p:spPr>
          <a:xfrm>
            <a:off x="6285244" y="1189867"/>
            <a:ext cx="6099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R</a:t>
            </a:r>
            <a:r>
              <a:rPr 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NA-mediated oligonucleotide </a:t>
            </a:r>
            <a:r>
              <a:rPr lang="en-US" b="1" i="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A</a:t>
            </a:r>
            <a:r>
              <a:rPr 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nnealing, </a:t>
            </a:r>
            <a:r>
              <a:rPr lang="en-US" b="1" i="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S</a:t>
            </a:r>
            <a:r>
              <a:rPr 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election, and </a:t>
            </a:r>
            <a:r>
              <a:rPr lang="en-US" b="1" i="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L</a:t>
            </a:r>
            <a:r>
              <a:rPr 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igation with Next-Gen </a:t>
            </a:r>
            <a:r>
              <a:rPr lang="en-US" b="1" i="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seq</a:t>
            </a:r>
            <a:r>
              <a:rPr 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uencing (RASL-seq)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66006-992A-0B14-8DE4-98B4AF364B76}"/>
              </a:ext>
            </a:extLst>
          </p:cNvPr>
          <p:cNvSpPr txBox="1"/>
          <p:nvPr/>
        </p:nvSpPr>
        <p:spPr>
          <a:xfrm>
            <a:off x="6306399" y="2069351"/>
            <a:ext cx="6194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Screen dozens to  hundreds genes under thousands </a:t>
            </a:r>
          </a:p>
          <a:p>
            <a:r>
              <a:rPr 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or more conditions.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A3709-55F9-FCB9-0885-975744441C36}"/>
              </a:ext>
            </a:extLst>
          </p:cNvPr>
          <p:cNvSpPr txBox="1"/>
          <p:nvPr/>
        </p:nvSpPr>
        <p:spPr>
          <a:xfrm>
            <a:off x="6306399" y="3059668"/>
            <a:ext cx="4877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3">
                    <a:lumMod val="50000"/>
                  </a:schemeClr>
                </a:solidFill>
                <a:effectLst/>
                <a:latin typeface="Cambria" panose="02040503050406030204" pitchFamily="18" charset="0"/>
              </a:rPr>
              <a:t>More like a microarray with high flexibility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963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1-RASL-seq primers design (1)?  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6A14CF7-89D4-DF02-9886-6D5F70E081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2851"/>
            <a:ext cx="6376737" cy="479753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E83A355-3D61-FCE3-C1E2-FD38FEEB8E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253" y="1112851"/>
            <a:ext cx="5946115" cy="451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17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 2-What value can RASL-seq provide (1)?  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2A0F0AF-B790-A099-A4B5-C048AF73C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3884"/>
            <a:ext cx="6234069" cy="437766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06F8163-AE89-9FBF-CB7F-A4708E8BE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923" y="827332"/>
            <a:ext cx="6258813" cy="414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18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 4-What value can RASL-seq provide (2)?  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9BFA2D0-8FC8-8569-CB3B-20042B7F18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52" y="3501167"/>
            <a:ext cx="4215787" cy="3356833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D724CA5-7119-C6C6-2400-56EF60B298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902" y="685572"/>
            <a:ext cx="3797085" cy="3054586"/>
          </a:xfrm>
          <a:prstGeom prst="rect">
            <a:avLst/>
          </a:prstGeom>
        </p:spPr>
      </p:pic>
      <p:pic>
        <p:nvPicPr>
          <p:cNvPr id="2" name="Picture 1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22A9C185-6D1F-F441-D6F8-3C9134DE9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1552443"/>
            <a:ext cx="6817318" cy="389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85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A705B5D-566A-06B5-D144-9DB1F19D3D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1" y="1036839"/>
            <a:ext cx="5353878" cy="1903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B9B5A9-A827-28BE-51EF-E802DF522FAF}"/>
              </a:ext>
            </a:extLst>
          </p:cNvPr>
          <p:cNvSpPr txBox="1"/>
          <p:nvPr/>
        </p:nvSpPr>
        <p:spPr>
          <a:xfrm>
            <a:off x="3428424" y="1238791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(2021)</a:t>
            </a: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B0DC6A35-1163-5B83-807B-7FD07E4C31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1" y="3354457"/>
            <a:ext cx="5805324" cy="266700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33DAEE-6C38-1170-9081-2CC7D70045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124" y="783884"/>
            <a:ext cx="3748936" cy="567631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0B4E65C-CC31-5347-FB66-73FC7701CF09}"/>
              </a:ext>
            </a:extLst>
          </p:cNvPr>
          <p:cNvSpPr txBox="1">
            <a:spLocks/>
          </p:cNvSpPr>
          <p:nvPr/>
        </p:nvSpPr>
        <p:spPr>
          <a:xfrm>
            <a:off x="4233" y="-3801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 5-What value can RASL-seq provide (3)?  </a:t>
            </a:r>
          </a:p>
        </p:txBody>
      </p:sp>
    </p:spTree>
    <p:extLst>
      <p:ext uri="{BB962C8B-B14F-4D97-AF65-F5344CB8AC3E}">
        <p14:creationId xmlns:p14="http://schemas.microsoft.com/office/powerpoint/2010/main" val="484827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AAE368F0-77CC-929D-0B7F-A797474BD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" y="783884"/>
            <a:ext cx="12190482" cy="55202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FE62CA-2CCE-6A02-F1F5-E77E376E9AC2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6-RASL-seq primers design (3)  </a:t>
            </a:r>
          </a:p>
        </p:txBody>
      </p:sp>
    </p:spTree>
    <p:extLst>
      <p:ext uri="{BB962C8B-B14F-4D97-AF65-F5344CB8AC3E}">
        <p14:creationId xmlns:p14="http://schemas.microsoft.com/office/powerpoint/2010/main" val="14009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On-Targets and Off-Targets sequences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5CDE8-B723-3491-E29C-567DAC657AF4}"/>
              </a:ext>
            </a:extLst>
          </p:cNvPr>
          <p:cNvGraphicFramePr>
            <a:graphicFrameLocks noGrp="1"/>
          </p:cNvGraphicFramePr>
          <p:nvPr/>
        </p:nvGraphicFramePr>
        <p:xfrm>
          <a:off x="360426" y="2137206"/>
          <a:ext cx="5652185" cy="2634740"/>
        </p:xfrm>
        <a:graphic>
          <a:graphicData uri="http://schemas.openxmlformats.org/drawingml/2006/table">
            <a:tbl>
              <a:tblPr/>
              <a:tblGrid>
                <a:gridCol w="2163978">
                  <a:extLst>
                    <a:ext uri="{9D8B030D-6E8A-4147-A177-3AD203B41FA5}">
                      <a16:colId xmlns:a16="http://schemas.microsoft.com/office/drawing/2014/main" val="2344135560"/>
                    </a:ext>
                  </a:extLst>
                </a:gridCol>
                <a:gridCol w="3488207">
                  <a:extLst>
                    <a:ext uri="{9D8B030D-6E8A-4147-A177-3AD203B41FA5}">
                      <a16:colId xmlns:a16="http://schemas.microsoft.com/office/drawing/2014/main" val="3183120372"/>
                    </a:ext>
                  </a:extLst>
                </a:gridCol>
              </a:tblGrid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Doner Splice Site Consensus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238948"/>
                  </a:ext>
                </a:extLst>
              </a:tr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AG|GURAGU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386942"/>
                  </a:ext>
                </a:extLst>
              </a:tr>
              <a:tr h="2533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Names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Risdiplam Consensus Binding sequence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91469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SMN2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00158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APLP2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6958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FOXM1-inside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96984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FOXM1-border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CA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0263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SLC25A17-inside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52401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SLC25A17-border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AG|GT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TAAA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39242"/>
                  </a:ext>
                </a:extLst>
              </a:tr>
            </a:tbl>
          </a:graphicData>
        </a:graphic>
      </p:graphicFrame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A43935-0D5A-508D-4BDC-D4DFC5107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65" y="1738622"/>
            <a:ext cx="6209786" cy="3558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A76D2-4BC5-DD86-3C37-C64C4DE05F62}"/>
              </a:ext>
            </a:extLst>
          </p:cNvPr>
          <p:cNvSpPr txBox="1"/>
          <p:nvPr/>
        </p:nvSpPr>
        <p:spPr>
          <a:xfrm>
            <a:off x="611404" y="5816450"/>
            <a:ext cx="4457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(ref: </a:t>
            </a:r>
            <a:r>
              <a:rPr lang="en-US" sz="1200" dirty="0" err="1"/>
              <a:t>Ratni</a:t>
            </a:r>
            <a:r>
              <a:rPr lang="en-US" sz="1200" dirty="0"/>
              <a:t> Roche review, Progress Medicinal Chem V58, 2019)</a:t>
            </a:r>
          </a:p>
        </p:txBody>
      </p:sp>
    </p:spTree>
    <p:extLst>
      <p:ext uri="{BB962C8B-B14F-4D97-AF65-F5344CB8AC3E}">
        <p14:creationId xmlns:p14="http://schemas.microsoft.com/office/powerpoint/2010/main" val="107442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4" y="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l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Genes with largest |</a:t>
            </a:r>
            <a:r>
              <a:rPr lang="en-US" dirty="0" err="1">
                <a:solidFill>
                  <a:srgbClr val="FFFFFF"/>
                </a:solidFill>
                <a:latin typeface="Arial Narrow" panose="020B0606020202030204" pitchFamily="34" charset="0"/>
              </a:rPr>
              <a:t>dPSI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|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5AC36F-2A6A-5214-CDCC-D2E67D59F94C}"/>
              </a:ext>
            </a:extLst>
          </p:cNvPr>
          <p:cNvSpPr txBox="1"/>
          <p:nvPr/>
        </p:nvSpPr>
        <p:spPr>
          <a:xfrm>
            <a:off x="2391103" y="241159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573B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9F45A82-97A7-527E-957D-B5F6A69A7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501080"/>
              </p:ext>
            </p:extLst>
          </p:nvPr>
        </p:nvGraphicFramePr>
        <p:xfrm>
          <a:off x="2986680" y="671844"/>
          <a:ext cx="4333931" cy="6125236"/>
        </p:xfrm>
        <a:graphic>
          <a:graphicData uri="http://schemas.openxmlformats.org/drawingml/2006/table">
            <a:tbl>
              <a:tblPr/>
              <a:tblGrid>
                <a:gridCol w="866786">
                  <a:extLst>
                    <a:ext uri="{9D8B030D-6E8A-4147-A177-3AD203B41FA5}">
                      <a16:colId xmlns:a16="http://schemas.microsoft.com/office/drawing/2014/main" val="1384743530"/>
                    </a:ext>
                  </a:extLst>
                </a:gridCol>
                <a:gridCol w="866786">
                  <a:extLst>
                    <a:ext uri="{9D8B030D-6E8A-4147-A177-3AD203B41FA5}">
                      <a16:colId xmlns:a16="http://schemas.microsoft.com/office/drawing/2014/main" val="328025054"/>
                    </a:ext>
                  </a:extLst>
                </a:gridCol>
                <a:gridCol w="851216">
                  <a:extLst>
                    <a:ext uri="{9D8B030D-6E8A-4147-A177-3AD203B41FA5}">
                      <a16:colId xmlns:a16="http://schemas.microsoft.com/office/drawing/2014/main" val="2665520719"/>
                    </a:ext>
                  </a:extLst>
                </a:gridCol>
                <a:gridCol w="882357">
                  <a:extLst>
                    <a:ext uri="{9D8B030D-6E8A-4147-A177-3AD203B41FA5}">
                      <a16:colId xmlns:a16="http://schemas.microsoft.com/office/drawing/2014/main" val="1919858734"/>
                    </a:ext>
                  </a:extLst>
                </a:gridCol>
                <a:gridCol w="866786">
                  <a:extLst>
                    <a:ext uri="{9D8B030D-6E8A-4147-A177-3AD203B41FA5}">
                      <a16:colId xmlns:a16="http://schemas.microsoft.com/office/drawing/2014/main" val="3327143976"/>
                    </a:ext>
                  </a:extLst>
                </a:gridCol>
              </a:tblGrid>
              <a:tr h="123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Row.names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66" marR="2666" marT="2666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dPSI_RG7916_10x</a:t>
                      </a:r>
                    </a:p>
                  </a:txBody>
                  <a:tcPr marL="2666" marR="2666" marT="2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dPSI_RG7916_03x</a:t>
                      </a:r>
                    </a:p>
                  </a:txBody>
                  <a:tcPr marL="2666" marR="2666" marT="2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dPSI_LMI070_10x</a:t>
                      </a:r>
                    </a:p>
                  </a:txBody>
                  <a:tcPr marL="2666" marR="2666" marT="26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dPSI_LMI070_03x</a:t>
                      </a:r>
                    </a:p>
                  </a:txBody>
                  <a:tcPr marL="2666" marR="2666" marT="2666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69600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PDXDC2P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0.973107072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0.826747387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0.97245737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0.972808118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784212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RP11-419C5.1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0.973147084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0.823670887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0.972441415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0.972765321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736897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POMT2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0.460619955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143601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STRN3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196735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LARP7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173656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MFN2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354339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UBAP2L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0.786145234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0.316381631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0.467136866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0.443633539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289061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RAPGEF1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950167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SMN2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94393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SNAP23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753098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ASCC3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0.695500402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0.182709524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0.479443487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0.165006258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418719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VPS29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69350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COPS7B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886842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TRIM65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363023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DDX42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0.612397195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0.188200088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0.784825057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0.827833031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169462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FOXM1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0.464455496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0.274398508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0.309370517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0.313948008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296351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RAP1A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085293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SENP6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106109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SPATA18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818147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CECR7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0.331307764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0.281873587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0.319379644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097363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DENND5A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344362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APLP2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379757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C19orf24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0.308369038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0.26195883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0.234696657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491997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FAM162A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0.102311958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960320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VAV2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0.384897629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0.172990113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0.138263938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650938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SREK1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419530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FBN2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0.365461786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0.135659125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0.184294391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0.190675511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74948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UBE2V1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035729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DGKA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603516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TNS3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0.353431964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0.116996996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0.228711976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862513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EVC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0.317318119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0.149942933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0.474409976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0.511829497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599049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PPHLN1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755497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GGCT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416509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EXTL2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0.24133903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0.194194488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5225136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ADAMTS14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748450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GAPVD1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0.278827932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0.147568693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0.183296818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0.165774983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9822606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FAM174A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0.245889595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0.176829311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0.206754536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0.166728819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364776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FBXO31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0.184129934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0.23493396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0.20333213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0.325846065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25047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TARBP1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0.189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0.197694987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0.129149385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381786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NGF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0.173924978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0.215680513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0.148841958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0.149614623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532610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C11orf73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2634219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APIP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0.187727078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0.178975927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0.146039588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0.169213776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195717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PAPD4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0.239905666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0.103521781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0.30803524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0.408188937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726223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PAN2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426820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MYPN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5050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ZNF326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0.132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46976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GRAMD3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0.115793891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0.146976474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0.13908277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166196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WIZ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794612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FAHD2A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0.165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567191"/>
                  </a:ext>
                </a:extLst>
              </a:tr>
              <a:tr h="1200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FAM198B</a:t>
                      </a:r>
                    </a:p>
                  </a:txBody>
                  <a:tcPr marL="2666" marR="2666" marT="2666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0.118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0.164979151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0.523680074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0.50929153</a:t>
                      </a:r>
                    </a:p>
                  </a:txBody>
                  <a:tcPr marL="2666" marR="2666" marT="2666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413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97026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_B1TT3XQYmAUsvmbDn0_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_B1TT3XQYmAUsvmbDn0_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fYoo3JWFNOgPMWDCrswd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4_Biogen Design 3 WIDE">
  <a:themeElements>
    <a:clrScheme name="Biogen Theme">
      <a:dk1>
        <a:srgbClr val="2573BA"/>
      </a:dk1>
      <a:lt1>
        <a:srgbClr val="FFFFFF"/>
      </a:lt1>
      <a:dk2>
        <a:srgbClr val="005B7F"/>
      </a:dk2>
      <a:lt2>
        <a:srgbClr val="7C878E"/>
      </a:lt2>
      <a:accent1>
        <a:srgbClr val="7CC3E2"/>
      </a:accent1>
      <a:accent2>
        <a:srgbClr val="5CA136"/>
      </a:accent2>
      <a:accent3>
        <a:srgbClr val="2573BA"/>
      </a:accent3>
      <a:accent4>
        <a:srgbClr val="99CA3C"/>
      </a:accent4>
      <a:accent5>
        <a:srgbClr val="C7DD72"/>
      </a:accent5>
      <a:accent6>
        <a:srgbClr val="DDE5AE"/>
      </a:accent6>
      <a:hlink>
        <a:srgbClr val="1E5DAC"/>
      </a:hlink>
      <a:folHlink>
        <a:srgbClr val="466E8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5_Biogen Design 3 WIDE">
  <a:themeElements>
    <a:clrScheme name="Biogen Theme">
      <a:dk1>
        <a:srgbClr val="2573BA"/>
      </a:dk1>
      <a:lt1>
        <a:srgbClr val="FFFFFF"/>
      </a:lt1>
      <a:dk2>
        <a:srgbClr val="005B7F"/>
      </a:dk2>
      <a:lt2>
        <a:srgbClr val="7C878E"/>
      </a:lt2>
      <a:accent1>
        <a:srgbClr val="7CC3E2"/>
      </a:accent1>
      <a:accent2>
        <a:srgbClr val="5CA136"/>
      </a:accent2>
      <a:accent3>
        <a:srgbClr val="2573BA"/>
      </a:accent3>
      <a:accent4>
        <a:srgbClr val="99CA3C"/>
      </a:accent4>
      <a:accent5>
        <a:srgbClr val="C7DD72"/>
      </a:accent5>
      <a:accent6>
        <a:srgbClr val="DDE5AE"/>
      </a:accent6>
      <a:hlink>
        <a:srgbClr val="1E5DAC"/>
      </a:hlink>
      <a:folHlink>
        <a:srgbClr val="466E8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9630</TotalTime>
  <Words>505</Words>
  <Application>Microsoft Macintosh PowerPoint</Application>
  <PresentationFormat>Widescreen</PresentationFormat>
  <Paragraphs>324</Paragraphs>
  <Slides>19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Narrow</vt:lpstr>
      <vt:lpstr>Calibri</vt:lpstr>
      <vt:lpstr>Cambria</vt:lpstr>
      <vt:lpstr>Courier New</vt:lpstr>
      <vt:lpstr>Wingdings</vt:lpstr>
      <vt:lpstr>4_Biogen Design 3 WIDE</vt:lpstr>
      <vt:lpstr>5_Biogen Design 3 WIDE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central idea of MAJIQ: local splicing variations</vt:lpstr>
      <vt:lpstr>The central idea of MAJIQ: local splicing variations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Adhithiya Manohar Charle</dc:creator>
  <cp:lastModifiedBy>Zhen Gao</cp:lastModifiedBy>
  <cp:revision>14</cp:revision>
  <dcterms:created xsi:type="dcterms:W3CDTF">2022-09-27T16:08:54Z</dcterms:created>
  <dcterms:modified xsi:type="dcterms:W3CDTF">2022-10-05T18:12:28Z</dcterms:modified>
</cp:coreProperties>
</file>